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sldIdLst>
    <p:sldId id="396" r:id="rId2"/>
    <p:sldId id="391" r:id="rId3"/>
    <p:sldId id="386" r:id="rId4"/>
    <p:sldId id="335" r:id="rId5"/>
    <p:sldId id="392" r:id="rId6"/>
    <p:sldId id="319" r:id="rId7"/>
    <p:sldId id="393" r:id="rId8"/>
    <p:sldId id="395" r:id="rId9"/>
    <p:sldId id="394" r:id="rId10"/>
    <p:sldId id="303" r:id="rId11"/>
    <p:sldId id="313" r:id="rId12"/>
    <p:sldId id="347" r:id="rId13"/>
    <p:sldId id="388" r:id="rId14"/>
    <p:sldId id="329" r:id="rId15"/>
    <p:sldId id="306" r:id="rId16"/>
    <p:sldId id="318" r:id="rId17"/>
    <p:sldId id="325" r:id="rId18"/>
    <p:sldId id="305" r:id="rId19"/>
    <p:sldId id="277" r:id="rId20"/>
    <p:sldId id="334" r:id="rId21"/>
    <p:sldId id="3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2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33FF"/>
    <a:srgbClr val="FF0000"/>
    <a:srgbClr val="FF0066"/>
    <a:srgbClr val="FF9900"/>
    <a:srgbClr val="FFFF00"/>
    <a:srgbClr val="FFCC66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08" autoAdjust="0"/>
  </p:normalViewPr>
  <p:slideViewPr>
    <p:cSldViewPr>
      <p:cViewPr>
        <p:scale>
          <a:sx n="71" d="100"/>
          <a:sy n="71" d="100"/>
        </p:scale>
        <p:origin x="-1110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8E926BF-4E19-4B16-8039-F13B05324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90C927-D6AD-4A12-B0BE-5425820BD9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DDCF46-B2FD-4D6F-97C2-A556A618A0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CC72E-1750-43E5-B61D-907D69E23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EFEF7-D266-42E4-AC68-7DA900DCE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2D698D2-76D2-43F0-B127-E177149D0D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5DCCE-25B6-459E-8C2A-E22BD3B6E7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66E69C-F547-4039-BB07-3BFE60DB01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69311CB7-CF01-433E-8526-9F940454B0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C8E6E-E67F-455F-8E97-C52FBAC33E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57C2C-A533-40BB-A8B8-A4D62BCDD6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CD244-9F1D-4804-91C6-E39E0FC868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686E90-34A2-46A0-AF19-123B56F3B6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38B8F1B-FB01-4DF3-A13A-6B37C541BB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765"/>
            <a:ext cx="8280920" cy="7401253"/>
          </a:xfrm>
        </p:spPr>
      </p:pic>
    </p:spTree>
    <p:extLst>
      <p:ext uri="{BB962C8B-B14F-4D97-AF65-F5344CB8AC3E}">
        <p14:creationId xmlns:p14="http://schemas.microsoft.com/office/powerpoint/2010/main" val="47562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95cf4e5d84fe"/>
          <p:cNvPicPr>
            <a:picLocks noChangeAspect="1" noChangeArrowheads="1"/>
          </p:cNvPicPr>
          <p:nvPr/>
        </p:nvPicPr>
        <p:blipFill>
          <a:blip r:embed="rId2" cstate="print"/>
          <a:srcRect b="95139"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769581" y="209550"/>
            <a:ext cx="50381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Физминутка</a:t>
            </a:r>
            <a:r>
              <a:rPr lang="ru-RU" sz="36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для глаз</a:t>
            </a:r>
            <a:endParaRPr lang="ru-RU" sz="3600" b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44" name="Picture 4" descr="95cf4e5d84f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untitled6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 l="50209" t="4178" r="8527" b="50378"/>
          <a:stretch>
            <a:fillRect/>
          </a:stretch>
        </p:blipFill>
        <p:spPr bwMode="auto">
          <a:xfrm>
            <a:off x="0" y="-25400"/>
            <a:ext cx="9144000" cy="69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107950" y="115888"/>
            <a:ext cx="4609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+mj-lt"/>
              </a:rPr>
              <a:t>Расселение древних славян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889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C00000"/>
                </a:solidFill>
              </a:rPr>
              <a:t>Какие национальности позднее произошли от Восточных славян?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9300" y="3500438"/>
            <a:ext cx="26543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484313"/>
            <a:ext cx="25876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557338"/>
            <a:ext cx="25876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23850" y="4508500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белорусы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276600" y="3068638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русские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516688" y="4508500"/>
            <a:ext cx="2303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украинцы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74638"/>
            <a:ext cx="7964488" cy="7969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Franklin Gothic Medium" pitchFamily="34" charset="0"/>
              </a:rPr>
              <a:t>Что означают названия славянских племён?</a:t>
            </a:r>
          </a:p>
        </p:txBody>
      </p:sp>
      <p:pic>
        <p:nvPicPr>
          <p:cNvPr id="32774" name="Picture 6" descr="Расселение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626482"/>
            <a:ext cx="4038600" cy="4473398"/>
          </a:xfrm>
          <a:noFill/>
        </p:spPr>
      </p:pic>
      <p:sp>
        <p:nvSpPr>
          <p:cNvPr id="3277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932040" y="1124744"/>
            <a:ext cx="4211960" cy="5472906"/>
          </a:xfrm>
        </p:spPr>
        <p:txBody>
          <a:bodyPr/>
          <a:lstStyle/>
          <a:p>
            <a:pPr marL="0" indent="0" eaLnBrk="1" hangingPunct="1">
              <a:lnSpc>
                <a:spcPct val="70000"/>
              </a:lnSpc>
              <a:buFontTx/>
              <a:buNone/>
            </a:pPr>
            <a:r>
              <a:rPr lang="ru-RU" sz="2800" b="1" dirty="0" err="1" smtClean="0">
                <a:latin typeface="Monotype Corsiva" pitchFamily="66" charset="0"/>
              </a:rPr>
              <a:t>Словене</a:t>
            </a:r>
            <a:r>
              <a:rPr lang="ru-RU" sz="2000" b="1" dirty="0" smtClean="0"/>
              <a:t> - люди, владеющие словом, понятной речью</a:t>
            </a:r>
          </a:p>
          <a:p>
            <a:pPr marL="0" indent="0"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latin typeface="Monotype Corsiva" pitchFamily="66" charset="0"/>
              </a:rPr>
              <a:t>Кривичи</a:t>
            </a:r>
            <a:r>
              <a:rPr lang="ru-RU" sz="2000" b="1" dirty="0" smtClean="0"/>
              <a:t> - потомки какого-то Крива</a:t>
            </a:r>
          </a:p>
          <a:p>
            <a:pPr marL="0" indent="0"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latin typeface="Monotype Corsiva" pitchFamily="66" charset="0"/>
              </a:rPr>
              <a:t>Радимичи, вятичи -</a:t>
            </a:r>
            <a:r>
              <a:rPr lang="ru-RU" sz="2000" b="1" dirty="0" smtClean="0"/>
              <a:t> «прозвались от </a:t>
            </a:r>
            <a:r>
              <a:rPr lang="ru-RU" sz="2000" b="1" dirty="0" err="1" smtClean="0"/>
              <a:t>Радима</a:t>
            </a:r>
            <a:r>
              <a:rPr lang="ru-RU" sz="2000" b="1" dirty="0" smtClean="0"/>
              <a:t> и </a:t>
            </a:r>
            <a:r>
              <a:rPr lang="ru-RU" sz="2000" b="1" dirty="0" err="1" smtClean="0"/>
              <a:t>Вятко</a:t>
            </a:r>
            <a:r>
              <a:rPr lang="ru-RU" sz="2000" b="1" dirty="0" smtClean="0"/>
              <a:t>»</a:t>
            </a:r>
          </a:p>
          <a:p>
            <a:pPr marL="0" indent="0"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latin typeface="Monotype Corsiva" pitchFamily="66" charset="0"/>
              </a:rPr>
              <a:t>Дреговичи</a:t>
            </a:r>
            <a:r>
              <a:rPr lang="ru-RU" sz="2000" b="1" dirty="0" smtClean="0"/>
              <a:t> – от слова «</a:t>
            </a:r>
            <a:r>
              <a:rPr lang="ru-RU" sz="2000" b="1" dirty="0" err="1" smtClean="0"/>
              <a:t>дрягва</a:t>
            </a:r>
            <a:r>
              <a:rPr lang="ru-RU" sz="2000" b="1" dirty="0" smtClean="0"/>
              <a:t>» - болото</a:t>
            </a:r>
          </a:p>
          <a:p>
            <a:pPr>
              <a:buNone/>
            </a:pPr>
            <a:r>
              <a:rPr lang="ru-RU" sz="2800" b="1" dirty="0" smtClean="0">
                <a:latin typeface="Monotype Corsiva" pitchFamily="66" charset="0"/>
              </a:rPr>
              <a:t>Древляне</a:t>
            </a:r>
            <a:r>
              <a:rPr lang="ru-RU" sz="2000" b="1" dirty="0" smtClean="0"/>
              <a:t> – от слова древо </a:t>
            </a:r>
            <a:r>
              <a:rPr lang="ru-RU" sz="2400" dirty="0" smtClean="0">
                <a:latin typeface="Times New Roman" pitchFamily="18" charset="0"/>
              </a:rPr>
              <a:t>жили среди “дерев”</a:t>
            </a:r>
            <a:endParaRPr lang="ru-RU" sz="2400" b="1" dirty="0" smtClean="0"/>
          </a:p>
          <a:p>
            <a:pPr marL="0" indent="0"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latin typeface="Monotype Corsiva" pitchFamily="66" charset="0"/>
              </a:rPr>
              <a:t>Поляне</a:t>
            </a:r>
            <a:r>
              <a:rPr lang="ru-RU" sz="2000" b="1" dirty="0" smtClean="0"/>
              <a:t> – от слова поле</a:t>
            </a:r>
          </a:p>
          <a:p>
            <a:pPr marL="0" indent="0">
              <a:lnSpc>
                <a:spcPct val="60000"/>
              </a:lnSpc>
            </a:pPr>
            <a:r>
              <a:rPr lang="ru-RU" sz="2800" b="1" dirty="0" err="1" smtClean="0">
                <a:latin typeface="Monotype Corsiva" pitchFamily="66" charset="0"/>
              </a:rPr>
              <a:t>Ильменские</a:t>
            </a:r>
            <a:r>
              <a:rPr lang="ru-RU" sz="2800" b="1" dirty="0" smtClean="0">
                <a:latin typeface="Monotype Corsiva" pitchFamily="66" charset="0"/>
              </a:rPr>
              <a:t> славяне</a:t>
            </a:r>
            <a:r>
              <a:rPr lang="ru-RU" sz="2800" dirty="0" smtClean="0">
                <a:latin typeface="Monotype Corsiva" pitchFamily="66" charset="0"/>
              </a:rPr>
              <a:t>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жили у озера Ильмень</a:t>
            </a:r>
          </a:p>
          <a:p>
            <a:pPr marL="0" indent="0">
              <a:lnSpc>
                <a:spcPct val="60000"/>
              </a:lnSpc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60000"/>
              </a:lnSpc>
            </a:pPr>
            <a:r>
              <a:rPr lang="ru-RU" sz="2400" b="1" dirty="0" smtClean="0"/>
              <a:t>Славяне – люди, живущие у воды</a:t>
            </a:r>
          </a:p>
          <a:p>
            <a:pPr marL="0" indent="0">
              <a:lnSpc>
                <a:spcPct val="60000"/>
              </a:lnSpc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27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327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908050"/>
          </a:xfrm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chemeClr val="hlink"/>
                </a:solidFill>
              </a:rPr>
              <a:t>Внешний вид древних славян</a:t>
            </a:r>
          </a:p>
        </p:txBody>
      </p:sp>
      <p:pic>
        <p:nvPicPr>
          <p:cNvPr id="6147" name="Picture 8" descr="1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908050"/>
            <a:ext cx="2305050" cy="53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9" descr="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908050"/>
            <a:ext cx="2374900" cy="540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4" descr="Save01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836613"/>
            <a:ext cx="2449513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14" descr="http://festival.1september.ru/articles/313010/image1.jpg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6227763" y="2708275"/>
            <a:ext cx="24765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9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996952"/>
            <a:ext cx="2448272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0" descr="untitled4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l="48729" t="40195" r="23669" b="3041"/>
          <a:stretch>
            <a:fillRect/>
          </a:stretch>
        </p:blipFill>
        <p:spPr bwMode="auto">
          <a:xfrm>
            <a:off x="466725" y="332656"/>
            <a:ext cx="2377083" cy="3456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IMAGE0377"/>
          <p:cNvPicPr>
            <a:picLocks noChangeAspect="1" noChangeArrowheads="1"/>
          </p:cNvPicPr>
          <p:nvPr/>
        </p:nvPicPr>
        <p:blipFill>
          <a:blip r:embed="rId5" cstate="print">
            <a:lum bright="6000" contrast="12000"/>
          </a:blip>
          <a:srcRect/>
          <a:stretch>
            <a:fillRect/>
          </a:stretch>
        </p:blipFill>
        <p:spPr bwMode="auto">
          <a:xfrm>
            <a:off x="4211960" y="476672"/>
            <a:ext cx="2178407" cy="316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88224" y="332656"/>
            <a:ext cx="230425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</a:rPr>
              <a:t>Одежду носили из </a:t>
            </a:r>
          </a:p>
          <a:p>
            <a:r>
              <a:rPr lang="ru-RU" sz="3200" dirty="0" smtClean="0">
                <a:latin typeface="+mj-lt"/>
              </a:rPr>
              <a:t>льна и</a:t>
            </a:r>
          </a:p>
          <a:p>
            <a:r>
              <a:rPr lang="ru-RU" sz="3200" dirty="0" smtClean="0">
                <a:latin typeface="+mj-lt"/>
              </a:rPr>
              <a:t>шерсти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2987675" y="0"/>
            <a:ext cx="35824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</a:rPr>
              <a:t>Занятия славян</a:t>
            </a:r>
          </a:p>
        </p:txBody>
      </p:sp>
      <p:pic>
        <p:nvPicPr>
          <p:cNvPr id="12291" name="Picture 6" descr="26AA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3132138" y="1412875"/>
            <a:ext cx="29527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9" descr="ctkzyt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250825" y="4076700"/>
            <a:ext cx="25923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44327313_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33375"/>
            <a:ext cx="15843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004"/>
          <p:cNvPicPr>
            <a:picLocks noChangeAspect="1" noChangeArrowheads="1"/>
          </p:cNvPicPr>
          <p:nvPr/>
        </p:nvPicPr>
        <p:blipFill>
          <a:blip r:embed="rId5" cstate="print">
            <a:lum bright="6000" contrast="18000"/>
          </a:blip>
          <a:srcRect/>
          <a:stretch>
            <a:fillRect/>
          </a:stretch>
        </p:blipFill>
        <p:spPr bwMode="auto">
          <a:xfrm>
            <a:off x="7164388" y="333375"/>
            <a:ext cx="16192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1" descr="untitled6"/>
          <p:cNvPicPr>
            <a:picLocks noChangeAspect="1" noChangeArrowheads="1"/>
          </p:cNvPicPr>
          <p:nvPr/>
        </p:nvPicPr>
        <p:blipFill>
          <a:blip r:embed="rId6" cstate="print">
            <a:lum bright="-18000" contrast="36000"/>
          </a:blip>
          <a:srcRect t="33340" r="68277" b="24626"/>
          <a:stretch>
            <a:fillRect/>
          </a:stretch>
        </p:blipFill>
        <p:spPr bwMode="auto">
          <a:xfrm>
            <a:off x="6300788" y="1916113"/>
            <a:ext cx="2522537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0" descr="IMAGE0391"/>
          <p:cNvPicPr>
            <a:picLocks noChangeAspect="1" noChangeArrowheads="1"/>
          </p:cNvPicPr>
          <p:nvPr/>
        </p:nvPicPr>
        <p:blipFill>
          <a:blip r:embed="rId7" cstate="print">
            <a:lum bright="6000" contrast="30000"/>
          </a:blip>
          <a:srcRect t="12788" r="62160" b="62981"/>
          <a:stretch>
            <a:fillRect/>
          </a:stretch>
        </p:blipFill>
        <p:spPr bwMode="auto">
          <a:xfrm>
            <a:off x="179388" y="1989138"/>
            <a:ext cx="2879725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 descr="IMAGE0368"/>
          <p:cNvPicPr>
            <a:picLocks noChangeAspect="1" noChangeArrowheads="1"/>
          </p:cNvPicPr>
          <p:nvPr/>
        </p:nvPicPr>
        <p:blipFill>
          <a:blip r:embed="rId8" cstate="print">
            <a:lum bright="6000"/>
          </a:blip>
          <a:srcRect/>
          <a:stretch>
            <a:fillRect/>
          </a:stretch>
        </p:blipFill>
        <p:spPr bwMode="auto">
          <a:xfrm>
            <a:off x="3276600" y="4321175"/>
            <a:ext cx="3024188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1_14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488" y="4221163"/>
            <a:ext cx="181451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0" y="1412875"/>
            <a:ext cx="2249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собирательство</a:t>
            </a:r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179388" y="1941513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скотоводство</a:t>
            </a:r>
          </a:p>
        </p:txBody>
      </p:sp>
      <p:sp>
        <p:nvSpPr>
          <p:cNvPr id="12301" name="Text Box 14"/>
          <p:cNvSpPr txBox="1">
            <a:spLocks noChangeArrowheads="1"/>
          </p:cNvSpPr>
          <p:nvPr/>
        </p:nvSpPr>
        <p:spPr bwMode="auto">
          <a:xfrm>
            <a:off x="3203575" y="2924175"/>
            <a:ext cx="226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рыболовство</a:t>
            </a: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6877050" y="1412875"/>
            <a:ext cx="1951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бортничество</a:t>
            </a:r>
          </a:p>
        </p:txBody>
      </p:sp>
      <p:sp>
        <p:nvSpPr>
          <p:cNvPr id="12303" name="Text Box 16"/>
          <p:cNvSpPr txBox="1">
            <a:spLocks noChangeArrowheads="1"/>
          </p:cNvSpPr>
          <p:nvPr/>
        </p:nvSpPr>
        <p:spPr bwMode="auto">
          <a:xfrm>
            <a:off x="6588125" y="3500438"/>
            <a:ext cx="2008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земледелие</a:t>
            </a:r>
          </a:p>
        </p:txBody>
      </p:sp>
      <p:sp>
        <p:nvSpPr>
          <p:cNvPr id="12304" name="Text Box 18"/>
          <p:cNvSpPr txBox="1">
            <a:spLocks noChangeArrowheads="1"/>
          </p:cNvSpPr>
          <p:nvPr/>
        </p:nvSpPr>
        <p:spPr bwMode="auto">
          <a:xfrm>
            <a:off x="4140200" y="5949950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</a:rPr>
              <a:t>готовили пищу</a:t>
            </a:r>
          </a:p>
        </p:txBody>
      </p:sp>
      <p:sp>
        <p:nvSpPr>
          <p:cNvPr id="12305" name="Text Box 19"/>
          <p:cNvSpPr txBox="1">
            <a:spLocks noChangeArrowheads="1"/>
          </p:cNvSpPr>
          <p:nvPr/>
        </p:nvSpPr>
        <p:spPr bwMode="auto">
          <a:xfrm>
            <a:off x="179388" y="4149725"/>
            <a:ext cx="901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охота</a:t>
            </a:r>
          </a:p>
        </p:txBody>
      </p:sp>
      <p:sp>
        <p:nvSpPr>
          <p:cNvPr id="12306" name="Text Box 21"/>
          <p:cNvSpPr txBox="1">
            <a:spLocks noChangeArrowheads="1"/>
          </p:cNvSpPr>
          <p:nvPr/>
        </p:nvSpPr>
        <p:spPr bwMode="auto">
          <a:xfrm>
            <a:off x="6948488" y="6237288"/>
            <a:ext cx="971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</a:rPr>
              <a:t>шитьё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IMAGE0338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/>
          <a:stretch>
            <a:fillRect/>
          </a:stretch>
        </p:blipFill>
        <p:spPr bwMode="auto">
          <a:xfrm>
            <a:off x="4644008" y="1988840"/>
            <a:ext cx="432048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Безымянный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250825" y="3644900"/>
            <a:ext cx="4249167" cy="302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IMAGE0391"/>
          <p:cNvPicPr>
            <a:picLocks noChangeAspect="1" noChangeArrowheads="1"/>
          </p:cNvPicPr>
          <p:nvPr/>
        </p:nvPicPr>
        <p:blipFill>
          <a:blip r:embed="rId4" cstate="print">
            <a:lum bright="6000" contrast="24000"/>
          </a:blip>
          <a:srcRect l="45877" t="50470" b="2423"/>
          <a:stretch>
            <a:fillRect/>
          </a:stretch>
        </p:blipFill>
        <p:spPr bwMode="auto">
          <a:xfrm>
            <a:off x="251520" y="188640"/>
            <a:ext cx="4248472" cy="345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99992" y="332656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hlink"/>
                </a:solidFill>
              </a:rPr>
              <a:t>       </a:t>
            </a:r>
            <a:r>
              <a:rPr lang="ru-RU" sz="3600" b="1" i="1" dirty="0" smtClean="0">
                <a:solidFill>
                  <a:schemeClr val="hlink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Жилища древних славян</a:t>
            </a:r>
            <a:endParaRPr lang="ru-RU" sz="3600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slovar1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2555875" y="3212976"/>
            <a:ext cx="399573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 descr="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149725"/>
            <a:ext cx="19558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0" descr="untitled5"/>
          <p:cNvPicPr>
            <a:picLocks noChangeAspect="1" noChangeArrowheads="1"/>
          </p:cNvPicPr>
          <p:nvPr/>
        </p:nvPicPr>
        <p:blipFill>
          <a:blip r:embed="rId4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23850" y="1124744"/>
            <a:ext cx="3168650" cy="23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4875213"/>
            <a:ext cx="23764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Безымянны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1124744"/>
            <a:ext cx="2905125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19672" y="620688"/>
            <a:ext cx="4377160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+mj-lt"/>
              </a:rPr>
              <a:t>Предметы быта славян</a:t>
            </a:r>
            <a:endParaRPr lang="ru-RU" sz="3200" b="1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14"/>
          <p:cNvSpPr>
            <a:spLocks noChangeShapeType="1"/>
          </p:cNvSpPr>
          <p:nvPr/>
        </p:nvSpPr>
        <p:spPr bwMode="auto">
          <a:xfrm>
            <a:off x="1476374" y="4221163"/>
            <a:ext cx="2303537" cy="575989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7" name="Line 17"/>
          <p:cNvSpPr>
            <a:spLocks noChangeShapeType="1"/>
          </p:cNvSpPr>
          <p:nvPr/>
        </p:nvSpPr>
        <p:spPr bwMode="auto">
          <a:xfrm flipH="1">
            <a:off x="1619672" y="5373216"/>
            <a:ext cx="2232248" cy="792088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Line 19"/>
          <p:cNvSpPr>
            <a:spLocks noChangeShapeType="1"/>
          </p:cNvSpPr>
          <p:nvPr/>
        </p:nvSpPr>
        <p:spPr bwMode="auto">
          <a:xfrm>
            <a:off x="1547664" y="5085184"/>
            <a:ext cx="2304256" cy="0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Rectangle 24"/>
          <p:cNvSpPr>
            <a:spLocks noChangeArrowheads="1"/>
          </p:cNvSpPr>
          <p:nvPr/>
        </p:nvSpPr>
        <p:spPr bwMode="auto">
          <a:xfrm>
            <a:off x="4644008" y="135567"/>
            <a:ext cx="432047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Словарная работа.</a:t>
            </a:r>
            <a:endParaRPr lang="ru-RU" sz="48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1270" name="Picture 25" descr="кни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115615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26"/>
          <p:cNvSpPr>
            <a:spLocks noChangeArrowheads="1"/>
          </p:cNvSpPr>
          <p:nvPr/>
        </p:nvSpPr>
        <p:spPr bwMode="auto">
          <a:xfrm>
            <a:off x="468312" y="646058"/>
            <a:ext cx="856818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ts val="384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это поселения,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объединяющие   несколько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семей, состоящих в родстве между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собой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pic>
        <p:nvPicPr>
          <p:cNvPr id="11272" name="Picture 4" descr="Безимени-2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 l="72302" t="48694" r="2234" b="3729"/>
          <a:stretch>
            <a:fillRect/>
          </a:stretch>
        </p:blipFill>
        <p:spPr bwMode="auto">
          <a:xfrm>
            <a:off x="3851920" y="4149080"/>
            <a:ext cx="1438151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4" descr="Безимени-2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 l="2234" r="2234" b="3729"/>
          <a:stretch>
            <a:fillRect/>
          </a:stretch>
        </p:blipFill>
        <p:spPr bwMode="auto">
          <a:xfrm>
            <a:off x="3779912" y="2852936"/>
            <a:ext cx="5256213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4" name="Rectangle 7"/>
          <p:cNvSpPr>
            <a:spLocks noChangeArrowheads="1"/>
          </p:cNvSpPr>
          <p:nvPr/>
        </p:nvSpPr>
        <p:spPr bwMode="auto">
          <a:xfrm>
            <a:off x="467544" y="1988840"/>
            <a:ext cx="8035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Племя</a:t>
            </a:r>
            <a:r>
              <a:rPr lang="ru-RU" sz="3200" dirty="0">
                <a:latin typeface="Times New Roman" pitchFamily="18" charset="0"/>
              </a:rPr>
              <a:t> – это объединение нескольких родов </a:t>
            </a:r>
          </a:p>
        </p:txBody>
      </p:sp>
      <p:sp>
        <p:nvSpPr>
          <p:cNvPr id="11275" name="AutoShape 18"/>
          <p:cNvSpPr>
            <a:spLocks noChangeArrowheads="1"/>
          </p:cNvSpPr>
          <p:nvPr/>
        </p:nvSpPr>
        <p:spPr bwMode="auto">
          <a:xfrm>
            <a:off x="611560" y="3789363"/>
            <a:ext cx="1800200" cy="719137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семья</a:t>
            </a:r>
          </a:p>
        </p:txBody>
      </p:sp>
      <p:sp>
        <p:nvSpPr>
          <p:cNvPr id="11276" name="AutoShape 19"/>
          <p:cNvSpPr>
            <a:spLocks noChangeArrowheads="1"/>
          </p:cNvSpPr>
          <p:nvPr/>
        </p:nvSpPr>
        <p:spPr bwMode="auto">
          <a:xfrm>
            <a:off x="683568" y="4868863"/>
            <a:ext cx="1800200" cy="719137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семья</a:t>
            </a:r>
          </a:p>
        </p:txBody>
      </p:sp>
      <p:sp>
        <p:nvSpPr>
          <p:cNvPr id="11277" name="AutoShape 20"/>
          <p:cNvSpPr>
            <a:spLocks noChangeArrowheads="1"/>
          </p:cNvSpPr>
          <p:nvPr/>
        </p:nvSpPr>
        <p:spPr bwMode="auto">
          <a:xfrm>
            <a:off x="683568" y="5805488"/>
            <a:ext cx="1800200" cy="719137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семья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32656"/>
            <a:ext cx="8458200" cy="3672408"/>
          </a:xfrm>
        </p:spPr>
        <p:txBody>
          <a:bodyPr>
            <a:normAutofit lnSpcReduction="10000"/>
          </a:bodyPr>
          <a:lstStyle/>
          <a:p>
            <a:r>
              <a:rPr lang="ru-RU" sz="3600" b="1" u="sng" dirty="0" smtClean="0"/>
              <a:t>Предки</a:t>
            </a:r>
            <a:r>
              <a:rPr lang="ru-RU" sz="3600" dirty="0" smtClean="0"/>
              <a:t> </a:t>
            </a:r>
            <a:r>
              <a:rPr lang="ru-RU" sz="3600" dirty="0"/>
              <a:t>- те, кто жили задолго до настоящего времени.</a:t>
            </a:r>
          </a:p>
          <a:p>
            <a:r>
              <a:rPr lang="ru-RU" sz="3600" b="1" u="sng" dirty="0"/>
              <a:t>Потомки</a:t>
            </a:r>
            <a:r>
              <a:rPr lang="ru-RU" sz="3600" dirty="0"/>
              <a:t> – люди будущих поколений.</a:t>
            </a:r>
          </a:p>
          <a:p>
            <a:r>
              <a:rPr lang="ru-RU" sz="3600" b="1" u="sng" dirty="0"/>
              <a:t>Современники</a:t>
            </a:r>
            <a:r>
              <a:rPr lang="ru-RU" sz="3600" dirty="0"/>
              <a:t> – люди, </a:t>
            </a:r>
            <a:r>
              <a:rPr lang="ru-RU" sz="3600" dirty="0" smtClean="0"/>
              <a:t>которые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жили или живут в одно время </a:t>
            </a:r>
            <a:endParaRPr lang="ru-RU" sz="3600" dirty="0" smtClean="0"/>
          </a:p>
          <a:p>
            <a:r>
              <a:rPr lang="ru-RU" sz="3600" dirty="0" smtClean="0"/>
              <a:t>с </a:t>
            </a:r>
            <a:r>
              <a:rPr lang="ru-RU" sz="3600" dirty="0"/>
              <a:t>нами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80928"/>
            <a:ext cx="279831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7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3714750" y="1285875"/>
            <a:ext cx="4714875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  <a:cs typeface="Times New Roman" pitchFamily="18" charset="0"/>
              </a:rPr>
              <a:t>ПОВТОРИЛ</a:t>
            </a:r>
            <a:endParaRPr lang="ru-RU" sz="5400" dirty="0">
              <a:solidFill>
                <a:srgbClr val="00B050"/>
              </a:solidFill>
              <a:latin typeface="Arial" charset="0"/>
            </a:endParaRPr>
          </a:p>
          <a:p>
            <a:pPr eaLnBrk="0" hangingPunct="0"/>
            <a:r>
              <a:rPr lang="ru-RU" sz="5400" b="1" dirty="0">
                <a:solidFill>
                  <a:srgbClr val="0070C0"/>
                </a:solidFill>
                <a:cs typeface="Times New Roman" pitchFamily="18" charset="0"/>
              </a:rPr>
              <a:t>ЗНАЮ</a:t>
            </a:r>
            <a:endParaRPr lang="ru-RU" sz="5400" dirty="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5400" b="1" dirty="0">
                <a:solidFill>
                  <a:srgbClr val="7030A0"/>
                </a:solidFill>
                <a:cs typeface="Times New Roman" pitchFamily="18" charset="0"/>
              </a:rPr>
              <a:t>УЗНАЛ</a:t>
            </a:r>
            <a:endParaRPr lang="ru-RU" sz="5400" dirty="0">
              <a:solidFill>
                <a:srgbClr val="7030A0"/>
              </a:solidFill>
              <a:latin typeface="Arial" charset="0"/>
            </a:endParaRPr>
          </a:p>
          <a:p>
            <a:pPr eaLnBrk="0" hangingPunct="0"/>
            <a:r>
              <a:rPr lang="ru-RU" sz="5400" b="1" dirty="0">
                <a:solidFill>
                  <a:srgbClr val="3333FF"/>
                </a:solidFill>
                <a:cs typeface="Times New Roman" pitchFamily="18" charset="0"/>
              </a:rPr>
              <a:t>ЗАДУМАЛСЯ</a:t>
            </a:r>
            <a:endParaRPr lang="ru-RU" sz="5400" dirty="0">
              <a:solidFill>
                <a:srgbClr val="3333FF"/>
              </a:solidFill>
              <a:latin typeface="Arial" charset="0"/>
            </a:endParaRPr>
          </a:p>
          <a:p>
            <a:pPr eaLnBrk="0" hangingPunct="0"/>
            <a:r>
              <a:rPr lang="ru-RU" sz="5400" b="1" dirty="0">
                <a:solidFill>
                  <a:srgbClr val="C00000"/>
                </a:solidFill>
                <a:cs typeface="Times New Roman" pitchFamily="18" charset="0"/>
              </a:rPr>
              <a:t>УДИВИЛСЯ</a:t>
            </a:r>
            <a:endParaRPr lang="ru-RU" sz="54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276872"/>
            <a:ext cx="1681261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15000" dirty="0" smtClean="0">
                <a:solidFill>
                  <a:srgbClr val="C00000"/>
                </a:solidFill>
              </a:rPr>
              <a:t>Я</a:t>
            </a:r>
            <a:endParaRPr lang="ru-RU" sz="15000" dirty="0">
              <a:solidFill>
                <a:srgbClr val="C0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 flipV="1">
            <a:off x="2500313" y="1785938"/>
            <a:ext cx="1285875" cy="107156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 bwMode="auto">
          <a:xfrm flipV="1">
            <a:off x="2652713" y="2571750"/>
            <a:ext cx="1204912" cy="4381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24578" idx="1"/>
          </p:cNvCxnSpPr>
          <p:nvPr/>
        </p:nvCxnSpPr>
        <p:spPr bwMode="auto">
          <a:xfrm flipV="1">
            <a:off x="2571750" y="3409950"/>
            <a:ext cx="1143000" cy="190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 bwMode="auto">
          <a:xfrm>
            <a:off x="2571750" y="3714750"/>
            <a:ext cx="1214438" cy="5715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 bwMode="auto">
          <a:xfrm>
            <a:off x="2571750" y="4000500"/>
            <a:ext cx="1143000" cy="100012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allAtOnce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сваро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21097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макош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980728"/>
            <a:ext cx="19653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dazhdbog_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077072"/>
            <a:ext cx="18224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 descr="стрибог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77072"/>
            <a:ext cx="26654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8" descr="перу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764704"/>
            <a:ext cx="21602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9" descr="04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4005262"/>
            <a:ext cx="2160239" cy="26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0"/>
          <p:cNvSpPr txBox="1">
            <a:spLocks noChangeArrowheads="1"/>
          </p:cNvSpPr>
          <p:nvPr/>
        </p:nvSpPr>
        <p:spPr bwMode="auto">
          <a:xfrm>
            <a:off x="900113" y="3500438"/>
            <a:ext cx="992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Сварог</a:t>
            </a:r>
          </a:p>
        </p:txBody>
      </p:sp>
      <p:sp>
        <p:nvSpPr>
          <p:cNvPr id="17417" name="Text Box 11"/>
          <p:cNvSpPr txBox="1">
            <a:spLocks noChangeArrowheads="1"/>
          </p:cNvSpPr>
          <p:nvPr/>
        </p:nvSpPr>
        <p:spPr bwMode="auto">
          <a:xfrm>
            <a:off x="3419475" y="3429000"/>
            <a:ext cx="1087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Макошь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395288" y="4292600"/>
            <a:ext cx="1119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dirty="0" err="1"/>
              <a:t>Стрибог</a:t>
            </a:r>
            <a:endParaRPr lang="ru-RU" sz="1800" b="1" dirty="0"/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419475" y="6165850"/>
            <a:ext cx="1298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chemeClr val="bg1"/>
                </a:solidFill>
              </a:rPr>
              <a:t>Даждьбог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6732588" y="3068638"/>
            <a:ext cx="881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Перун</a:t>
            </a: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6877050" y="4076700"/>
            <a:ext cx="754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идол</a:t>
            </a:r>
          </a:p>
        </p:txBody>
      </p:sp>
      <p:sp>
        <p:nvSpPr>
          <p:cNvPr id="17422" name="Text Box 16"/>
          <p:cNvSpPr txBox="1">
            <a:spLocks noChangeArrowheads="1"/>
          </p:cNvSpPr>
          <p:nvPr/>
        </p:nvSpPr>
        <p:spPr bwMode="auto">
          <a:xfrm>
            <a:off x="2916238" y="90488"/>
            <a:ext cx="32034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Боги  славян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>
          <a:xfrm>
            <a:off x="234950" y="260648"/>
            <a:ext cx="8226425" cy="6127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0099"/>
                </a:solidFill>
              </a:rPr>
              <a:t>Тема: «Жизнь древних славян</a:t>
            </a:r>
            <a:r>
              <a:rPr lang="ru-RU" sz="4000" b="1" dirty="0" smtClean="0">
                <a:solidFill>
                  <a:schemeClr val="tx1"/>
                </a:solidFill>
              </a:rPr>
              <a:t>»</a:t>
            </a:r>
          </a:p>
        </p:txBody>
      </p:sp>
      <p:pic>
        <p:nvPicPr>
          <p:cNvPr id="2063" name="Picture 15" descr="сканирование000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7544" y="1019175"/>
            <a:ext cx="8389119" cy="4953000"/>
          </a:xfrm>
        </p:spPr>
      </p:pic>
      <p:sp>
        <p:nvSpPr>
          <p:cNvPr id="3076" name="Text Box 16"/>
          <p:cNvSpPr txBox="1">
            <a:spLocks noChangeArrowheads="1"/>
          </p:cNvSpPr>
          <p:nvPr/>
        </p:nvSpPr>
        <p:spPr bwMode="auto">
          <a:xfrm>
            <a:off x="900113" y="5972175"/>
            <a:ext cx="75612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1500 лет назад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686800" cy="792162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838200" indent="-838200" eaLnBrk="1" hangingPunct="1">
              <a:defRPr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 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Первая 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 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русская 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 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летопись 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монаха 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 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  <a:reflection blurRad="6350" stA="60000" endA="900" endPos="58000" dir="5400000" sy="-100000" algn="bl" rotWithShape="0"/>
                </a:effectLst>
                <a:latin typeface="Franklin Gothic Medium" pitchFamily="34" charset="0"/>
              </a:rPr>
              <a:t>Нестора.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300192" y="1268760"/>
            <a:ext cx="2666008" cy="525586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Нестор- самый знаменитый монах Киево-Печерского монастыря . </a:t>
            </a:r>
            <a:endParaRPr lang="en-US" sz="2400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На рубеже </a:t>
            </a:r>
            <a:r>
              <a:rPr lang="en-US" sz="2400" dirty="0" smtClean="0"/>
              <a:t>XI-XII </a:t>
            </a:r>
            <a:r>
              <a:rPr lang="ru-RU" sz="2400" dirty="0" smtClean="0"/>
              <a:t>вв. написал первую русскую летопись</a:t>
            </a:r>
            <a:r>
              <a:rPr lang="en-US" sz="2400" dirty="0" smtClean="0"/>
              <a:t> </a:t>
            </a:r>
            <a:r>
              <a:rPr lang="ru-RU" sz="2400" dirty="0" smtClean="0"/>
              <a:t>«</a:t>
            </a:r>
            <a:r>
              <a:rPr lang="ru-RU" sz="2400" i="1" dirty="0" smtClean="0">
                <a:solidFill>
                  <a:srgbClr val="FF3300"/>
                </a:solidFill>
              </a:rPr>
              <a:t>Повесть</a:t>
            </a:r>
            <a:r>
              <a:rPr lang="en-US" sz="2400" i="1" dirty="0" smtClean="0">
                <a:solidFill>
                  <a:srgbClr val="FF3300"/>
                </a:solidFill>
              </a:rPr>
              <a:t> </a:t>
            </a:r>
            <a:r>
              <a:rPr lang="ru-RU" sz="2400" i="1" dirty="0" smtClean="0">
                <a:solidFill>
                  <a:srgbClr val="FF3300"/>
                </a:solidFill>
              </a:rPr>
              <a:t>временных лет</a:t>
            </a:r>
            <a:r>
              <a:rPr lang="ru-RU" sz="2400" dirty="0" smtClean="0"/>
              <a:t>», </a:t>
            </a:r>
            <a:endParaRPr lang="en-US" sz="2400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в которой рассказал о наших предках.</a:t>
            </a:r>
            <a:r>
              <a:rPr lang="ru-RU" sz="2000" dirty="0" smtClean="0"/>
              <a:t>.   </a:t>
            </a:r>
          </a:p>
        </p:txBody>
      </p:sp>
      <p:pic>
        <p:nvPicPr>
          <p:cNvPr id="22535" name="Picture 7" descr="NESTOR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520" y="2276872"/>
            <a:ext cx="3071813" cy="4341812"/>
          </a:xfrm>
          <a:noFill/>
        </p:spPr>
      </p:pic>
      <p:pic>
        <p:nvPicPr>
          <p:cNvPr id="22536" name="Picture 8" descr="nestor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75856" y="1196752"/>
            <a:ext cx="2894012" cy="4320480"/>
          </a:xfrm>
          <a:noFill/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вопросы: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Кто были наши предки?</a:t>
            </a:r>
          </a:p>
          <a:p>
            <a:r>
              <a:rPr lang="ru-RU" dirty="0"/>
              <a:t>Где расселялись ?</a:t>
            </a:r>
          </a:p>
          <a:p>
            <a:r>
              <a:rPr lang="ru-RU" dirty="0"/>
              <a:t>Какие были наши предки?</a:t>
            </a:r>
          </a:p>
          <a:p>
            <a:r>
              <a:rPr lang="ru-RU" dirty="0"/>
              <a:t>Чем занимались ?</a:t>
            </a:r>
          </a:p>
          <a:p>
            <a:r>
              <a:rPr lang="ru-RU" dirty="0"/>
              <a:t>Какую одежду носили?</a:t>
            </a:r>
          </a:p>
          <a:p>
            <a:r>
              <a:rPr lang="ru-RU" dirty="0"/>
              <a:t>Как жили наши предки</a:t>
            </a:r>
            <a:r>
              <a:rPr lang="ru-RU" dirty="0" smtClean="0"/>
              <a:t>?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750" y="3284984"/>
            <a:ext cx="3885158" cy="3243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untitled2"/>
          <p:cNvPicPr>
            <a:picLocks noChangeAspect="1" noChangeArrowheads="1"/>
          </p:cNvPicPr>
          <p:nvPr/>
        </p:nvPicPr>
        <p:blipFill>
          <a:blip r:embed="rId3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755576" y="548679"/>
            <a:ext cx="7920880" cy="56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55576" y="764704"/>
            <a:ext cx="79208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Среди других народов наши предки </a:t>
            </a:r>
            <a:r>
              <a:rPr lang="ru-RU" sz="3200" b="1" dirty="0"/>
              <a:t>славились</a:t>
            </a:r>
            <a:r>
              <a:rPr lang="ru-RU" dirty="0"/>
              <a:t> силой, выносливостью и смелостью. Их </a:t>
            </a:r>
            <a:r>
              <a:rPr lang="ru-RU" sz="3200" b="1" dirty="0"/>
              <a:t>слава</a:t>
            </a:r>
            <a:r>
              <a:rPr lang="ru-RU" dirty="0"/>
              <a:t> была столь велика, что </a:t>
            </a:r>
            <a:r>
              <a:rPr lang="ru-RU" sz="3200" b="1" dirty="0"/>
              <a:t>прославленных</a:t>
            </a:r>
            <a:r>
              <a:rPr lang="ru-RU" dirty="0"/>
              <a:t> предков наших, воинов-богатырей, часто вовлекали в войны как союзников. </a:t>
            </a:r>
            <a:r>
              <a:rPr lang="ru-RU" sz="3200" b="1" dirty="0"/>
              <a:t>Славно</a:t>
            </a:r>
            <a:r>
              <a:rPr lang="ru-RU" dirty="0"/>
              <a:t> сражались они в пешем строю мечом и копьём, одетые в простые </a:t>
            </a:r>
            <a:r>
              <a:rPr lang="ru-RU" dirty="0" smtClean="0"/>
              <a:t>рубахи.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dirty="0"/>
              <a:t>,,, + </a:t>
            </a:r>
            <a:r>
              <a:rPr lang="ru-RU" sz="9600" dirty="0" err="1"/>
              <a:t>ян</a:t>
            </a:r>
            <a:r>
              <a:rPr lang="ru-RU" sz="9600" dirty="0"/>
              <a:t> + е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052736"/>
            <a:ext cx="2305050" cy="539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93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 </a:t>
            </a:r>
            <a:r>
              <a:rPr lang="ru-RU" b="1" dirty="0"/>
              <a:t>В каждой общине будет старейшина. Он будет руководить работой общины. </a:t>
            </a:r>
          </a:p>
          <a:p>
            <a:r>
              <a:rPr lang="ru-RU" b="1" dirty="0"/>
              <a:t>- Будет чтец. Он будет читать нужный материал. </a:t>
            </a:r>
          </a:p>
          <a:p>
            <a:r>
              <a:rPr lang="ru-RU" b="1" dirty="0"/>
              <a:t>Летописец будет записывать необходимые сведения </a:t>
            </a:r>
          </a:p>
          <a:p>
            <a:r>
              <a:rPr lang="ru-RU" b="1" dirty="0"/>
              <a:t>Творцы будут выполнять творческую работу.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100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для общин: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Задание для 1 общины: где расселились  наши предки? </a:t>
            </a:r>
          </a:p>
          <a:p>
            <a:r>
              <a:rPr lang="ru-RU" b="1" dirty="0"/>
              <a:t>Задание для 2 общины : какие были наши предки ( внешность и качества). Какую одежду носили? </a:t>
            </a:r>
          </a:p>
          <a:p>
            <a:r>
              <a:rPr lang="ru-RU" b="1" dirty="0"/>
              <a:t>Задание для 3 группы : чем занимались наши предки? </a:t>
            </a:r>
          </a:p>
          <a:p>
            <a:r>
              <a:rPr lang="ru-RU" b="1" dirty="0"/>
              <a:t> Задание для 4 группы : как жили наши предки (место поселения, жилище, убранство дома).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9697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6|1.5|0.8|1.1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.8|1.1|1.2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6|2.3|1.7|1.6|2.9|2.1|2.5|2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3851958</TotalTime>
  <Words>408</Words>
  <Application>Microsoft Office PowerPoint</Application>
  <PresentationFormat>Экран (4:3)</PresentationFormat>
  <Paragraphs>79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Презентация PowerPoint</vt:lpstr>
      <vt:lpstr>Презентация PowerPoint</vt:lpstr>
      <vt:lpstr>Тема: «Жизнь древних славян»</vt:lpstr>
      <vt:lpstr>  Первая   русская   летопись  монаха   Нестора.</vt:lpstr>
      <vt:lpstr>Наши вопросы:</vt:lpstr>
      <vt:lpstr>Презентация PowerPoint</vt:lpstr>
      <vt:lpstr>Презентация PowerPoint</vt:lpstr>
      <vt:lpstr>Презентация PowerPoint</vt:lpstr>
      <vt:lpstr>Задания для общин:</vt:lpstr>
      <vt:lpstr>Презентация PowerPoint</vt:lpstr>
      <vt:lpstr>Презентация PowerPoint</vt:lpstr>
      <vt:lpstr>Какие национальности позднее произошли от Восточных славян?</vt:lpstr>
      <vt:lpstr>Что означают названия славянских племён?</vt:lpstr>
      <vt:lpstr>Внешний вид древних славян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Computer</dc:creator>
  <cp:lastModifiedBy>multimediaklass</cp:lastModifiedBy>
  <cp:revision>195</cp:revision>
  <dcterms:created xsi:type="dcterms:W3CDTF">2007-04-25T19:59:23Z</dcterms:created>
  <dcterms:modified xsi:type="dcterms:W3CDTF">2021-03-01T09:46:48Z</dcterms:modified>
</cp:coreProperties>
</file>